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4" r:id="rId3"/>
    <p:sldId id="325" r:id="rId4"/>
    <p:sldId id="320" r:id="rId5"/>
    <p:sldId id="321" r:id="rId6"/>
    <p:sldId id="282" r:id="rId7"/>
    <p:sldId id="309" r:id="rId8"/>
    <p:sldId id="266" r:id="rId9"/>
    <p:sldId id="263" r:id="rId10"/>
    <p:sldId id="316" r:id="rId11"/>
    <p:sldId id="32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AA7ABDB-00C3-4B6A-8D2D-F01898C3CB9B}">
          <p14:sldIdLst>
            <p14:sldId id="256"/>
            <p14:sldId id="324"/>
            <p14:sldId id="325"/>
            <p14:sldId id="320"/>
            <p14:sldId id="310"/>
            <p14:sldId id="321"/>
            <p14:sldId id="282"/>
            <p14:sldId id="309"/>
            <p14:sldId id="266"/>
            <p14:sldId id="263"/>
            <p14:sldId id="322"/>
            <p14:sldId id="323"/>
            <p14:sldId id="316"/>
            <p14:sldId id="326"/>
          </p14:sldIdLst>
        </p14:section>
        <p14:section name="Раздел без заголовка" id="{B0559343-E7E3-496B-A9DC-F1B654754484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140B6B"/>
    <a:srgbClr val="2A2155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6219" autoAdjust="0"/>
    <p:restoredTop sz="94687" autoAdjust="0"/>
  </p:normalViewPr>
  <p:slideViewPr>
    <p:cSldViewPr>
      <p:cViewPr varScale="1">
        <p:scale>
          <a:sx n="51" d="100"/>
          <a:sy n="51" d="100"/>
        </p:scale>
        <p:origin x="-89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emf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357166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муниципальное образование Каневской район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7667" y="1628800"/>
            <a:ext cx="77455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«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Р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ечевое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обучающихся с ОВЗ используя </a:t>
            </a:r>
            <a:r>
              <a:rPr lang="ru-RU" sz="40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теехнологию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мнемотехники как средство запоминания литературных текстов и проявление интереса к книге у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дошкольников»</a:t>
            </a:r>
            <a:endParaRPr lang="ru-RU" sz="4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/>
              <a:t> </a:t>
            </a:r>
          </a:p>
          <a:p>
            <a:pPr algn="ctr">
              <a:spcAft>
                <a:spcPts val="0"/>
              </a:spcAft>
            </a:pP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5929330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№31: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Медяникова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14348" y="357166"/>
            <a:ext cx="7358114" cy="64698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  </a:t>
            </a:r>
            <a:endParaRPr lang="ru-RU" sz="3200" b="1" dirty="0">
              <a:ln w="1905"/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643050"/>
            <a:ext cx="7072362" cy="502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Мнемотехника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помогает сделать процесс запоминания стихотворений, составления рассказов, пересказов сказок более простым, интересным, творческим.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Мнемотехника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 сокращает время запоминания;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 развивает основные психические процессы;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 развивает умение перекодировать информацию;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 устанавливает причинно-следственные связи;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Calibri"/>
              <a:cs typeface="Times New Roman"/>
            </a:endParaRP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  <a:t>- помогает делать выводы и систематизировать материал.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9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259632" y="2564904"/>
            <a:ext cx="7358114" cy="64698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 </a:t>
            </a:r>
            <a:endParaRPr lang="ru-RU" sz="3200" b="1" dirty="0">
              <a:ln w="1905"/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42860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A2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4400" b="1" dirty="0">
              <a:solidFill>
                <a:srgbClr val="2A2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484784"/>
            <a:ext cx="80329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неспособность построить монолог;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бедная диалогическая речь;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плохое развитие связной речи;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быстрая истощаемость при деятельности;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плохо запоминают стихотворения;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психических процессов,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низкий уровень зрительной и слуховой памяти, ассоциативного мышления, воображения, внимания. </a:t>
            </a:r>
          </a:p>
          <a:p>
            <a:pPr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3745"/>
            <a:ext cx="9144000" cy="707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556792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680" algn="ctr"/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Мнемотехника — система различных приёмов, облегчающих запоминание и увеличивающих объём памяти путём образования дополнительных ассоциаций, организация учебного процесса в виде игры. </a:t>
            </a:r>
            <a:endParaRPr lang="ru-RU" sz="28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35716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A2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Мнемотехника </a:t>
            </a:r>
            <a:endParaRPr lang="ru-RU" sz="4400" b="1" dirty="0">
              <a:solidFill>
                <a:srgbClr val="2A2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80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285728"/>
            <a:ext cx="8072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A21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цели использования технологии мнемотехники </a:t>
            </a:r>
            <a:endParaRPr lang="ru-RU" sz="4400" b="1" dirty="0">
              <a:solidFill>
                <a:srgbClr val="2A21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071678"/>
            <a:ext cx="87868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умения устанавливать причинно-следственные связи в событиях, пересказах,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рассказах;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Освоение методов и приёмов запоминания, их осознанное применение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Развитие основных психических процессов: памяти, внимания, образного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мышления;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Развитие творческих способностей: фантазии,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воображения;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Развитие мелкой моторики рук при частичном или полном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графическом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воспроизведении.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0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6363"/>
            <a:ext cx="9144000" cy="707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764704"/>
            <a:ext cx="847868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20000"/>
              </a:lnSpc>
            </a:pPr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«Учите ребенка каким-нибудь 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>
              <a:lnSpc>
                <a:spcPct val="120000"/>
              </a:lnSpc>
            </a:pPr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неизвестным ему пяти словам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>
              <a:lnSpc>
                <a:spcPct val="120000"/>
              </a:lnSpc>
            </a:pPr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– он будет долго и напрасно мучиться, 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>
              <a:lnSpc>
                <a:spcPct val="120000"/>
              </a:lnSpc>
            </a:pPr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 свяжите двадцать таких слов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>
              <a:lnSpc>
                <a:spcPct val="120000"/>
              </a:lnSpc>
            </a:pPr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 картинками, и он их усвоит на лету»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/>
            <a:r>
              <a:rPr lang="ru-RU" sz="3500" b="1" i="1" dirty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К. Д. Ушинский </a:t>
            </a:r>
            <a:endParaRPr lang="ru-RU" sz="35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онстантин Дмитриевич Ушинский."/>
          <p:cNvPicPr/>
          <p:nvPr/>
        </p:nvPicPr>
        <p:blipFill>
          <a:blip r:embed="rId3" cstate="print"/>
          <a:srcRect t="2362" r="46886"/>
          <a:stretch>
            <a:fillRect/>
          </a:stretch>
        </p:blipFill>
        <p:spPr bwMode="auto">
          <a:xfrm>
            <a:off x="2699792" y="4124325"/>
            <a:ext cx="2657475" cy="273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412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>
            <a:off x="1241630" y="25584"/>
            <a:ext cx="6660740" cy="1001216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мнемотехники</a:t>
            </a:r>
            <a:endParaRPr lang="ru-RU" sz="2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255746" cy="450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945666" y="188640"/>
            <a:ext cx="7252667" cy="1052736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заучивания стихотворений наизусть</a:t>
            </a:r>
          </a:p>
        </p:txBody>
      </p:sp>
      <p:pic>
        <p:nvPicPr>
          <p:cNvPr id="4" name="Picture 3" descr="C:\Users\Методист\Downloads\На подносе у Фрос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1396" y="1628800"/>
            <a:ext cx="2866742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8497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038542" y="2836069"/>
          <a:ext cx="7066915" cy="2054225"/>
        </p:xfrm>
        <a:graphic>
          <a:graphicData uri="http://schemas.openxmlformats.org/drawingml/2006/table">
            <a:tbl>
              <a:tblPr/>
              <a:tblGrid>
                <a:gridCol w="2240915"/>
                <a:gridCol w="2432050"/>
                <a:gridCol w="2393950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500034" y="0"/>
            <a:ext cx="8643966" cy="1428736"/>
          </a:xfrm>
          <a:prstGeom prst="downArrow">
            <a:avLst>
              <a:gd name="adj1" fmla="val 50000"/>
              <a:gd name="adj2" fmla="val 4038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Мнемотаблица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пересказывания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сказок и художественных произведений</a:t>
            </a:r>
            <a:r>
              <a:rPr lang="ru-RU" sz="2400" dirty="0" smtClean="0">
                <a:solidFill>
                  <a:srgbClr val="000066"/>
                </a:solidFill>
              </a:rPr>
              <a:t>.</a:t>
            </a:r>
            <a:endParaRPr lang="ru-RU" sz="2400" dirty="0">
              <a:solidFill>
                <a:srgbClr val="000066"/>
              </a:solidFill>
            </a:endParaRPr>
          </a:p>
        </p:txBody>
      </p:sp>
      <p:pic>
        <p:nvPicPr>
          <p:cNvPr id="6156" name="Рисунок 1" descr="https://frigato.ru/uploads/posts/2020-12/160699385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1500166" cy="1191048"/>
          </a:xfrm>
          <a:prstGeom prst="rect">
            <a:avLst/>
          </a:prstGeom>
          <a:noFill/>
        </p:spPr>
      </p:pic>
      <p:pic>
        <p:nvPicPr>
          <p:cNvPr id="6155" name="Рисунок 4" descr="https://frigato.ru/uploads/posts/2020-12/1606993860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428736"/>
            <a:ext cx="1578293" cy="1285884"/>
          </a:xfrm>
          <a:prstGeom prst="rect">
            <a:avLst/>
          </a:prstGeom>
          <a:noFill/>
        </p:spPr>
      </p:pic>
      <p:pic>
        <p:nvPicPr>
          <p:cNvPr id="6154" name="Рисунок 7" descr="http://pesochnizza.ru/wp-content/uploads/2017/07/sosna_derevo_shish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428736"/>
            <a:ext cx="1311021" cy="1214446"/>
          </a:xfrm>
          <a:prstGeom prst="rect">
            <a:avLst/>
          </a:prstGeom>
          <a:noFill/>
        </p:spPr>
      </p:pic>
      <p:pic>
        <p:nvPicPr>
          <p:cNvPr id="6153" name="Рисунок 10" descr="https://iknigi.net/books_files/online_html/42642/i_018.jpg"/>
          <p:cNvPicPr>
            <a:picLocks noChangeAspect="1" noChangeArrowheads="1"/>
          </p:cNvPicPr>
          <p:nvPr/>
        </p:nvPicPr>
        <p:blipFill>
          <a:blip r:embed="rId6" cstate="print"/>
          <a:srcRect t="6857" r="53821"/>
          <a:stretch>
            <a:fillRect/>
          </a:stretch>
        </p:blipFill>
        <p:spPr bwMode="auto">
          <a:xfrm>
            <a:off x="428596" y="2643182"/>
            <a:ext cx="990600" cy="1341438"/>
          </a:xfrm>
          <a:prstGeom prst="rect">
            <a:avLst/>
          </a:prstGeom>
          <a:noFill/>
        </p:spPr>
      </p:pic>
      <p:pic>
        <p:nvPicPr>
          <p:cNvPr id="6152" name="Рисунок 13" descr="https://frigato.ru/uploads/posts/2020-12/1606993788_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2643182"/>
            <a:ext cx="1928826" cy="1428760"/>
          </a:xfrm>
          <a:prstGeom prst="rect">
            <a:avLst/>
          </a:prstGeom>
          <a:noFill/>
        </p:spPr>
      </p:pic>
      <p:pic>
        <p:nvPicPr>
          <p:cNvPr id="6151" name="Рисунок 16" descr="https://frigato.ru/uploads/posts/2020-12/1606993868_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2643182"/>
            <a:ext cx="1684338" cy="1396999"/>
          </a:xfrm>
          <a:prstGeom prst="rect">
            <a:avLst/>
          </a:prstGeom>
          <a:noFill/>
        </p:spPr>
      </p:pic>
      <p:pic>
        <p:nvPicPr>
          <p:cNvPr id="6150" name="Рисунок 19" descr="https://frigato.ru/uploads/posts/2020-12/1606993861_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428596" y="4000504"/>
            <a:ext cx="1785950" cy="1500198"/>
          </a:xfrm>
          <a:prstGeom prst="rect">
            <a:avLst/>
          </a:prstGeom>
          <a:noFill/>
        </p:spPr>
      </p:pic>
      <p:pic>
        <p:nvPicPr>
          <p:cNvPr id="6149" name="Рисунок 22" descr="https://frigato.ru/uploads/posts/2020-12/1606993860_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4000504"/>
            <a:ext cx="1351606" cy="1500198"/>
          </a:xfrm>
          <a:prstGeom prst="rect">
            <a:avLst/>
          </a:prstGeom>
          <a:noFill/>
        </p:spPr>
      </p:pic>
      <p:pic>
        <p:nvPicPr>
          <p:cNvPr id="6148" name="Рисунок 25" descr="https://frigato.ru/uploads/posts/2020-12/1606993829_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868" y="4000504"/>
            <a:ext cx="1220684" cy="1489073"/>
          </a:xfrm>
          <a:prstGeom prst="rect">
            <a:avLst/>
          </a:prstGeom>
          <a:noFill/>
        </p:spPr>
      </p:pic>
      <p:pic>
        <p:nvPicPr>
          <p:cNvPr id="6147" name="Рисунок 28" descr="https://frigato.ru/uploads/posts/2020-12/1606993877_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357158" y="5500702"/>
            <a:ext cx="1428728" cy="1131831"/>
          </a:xfrm>
          <a:prstGeom prst="rect">
            <a:avLst/>
          </a:prstGeom>
          <a:noFill/>
        </p:spPr>
      </p:pic>
      <p:pic>
        <p:nvPicPr>
          <p:cNvPr id="6146" name="Рисунок 31" descr="https://frigato.ru/uploads/posts/2020-12/1606993790_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1857356" y="5500702"/>
            <a:ext cx="1469554" cy="1142984"/>
          </a:xfrm>
          <a:prstGeom prst="rect">
            <a:avLst/>
          </a:prstGeom>
          <a:noFill/>
        </p:spPr>
      </p:pic>
      <p:pic>
        <p:nvPicPr>
          <p:cNvPr id="6145" name="Рисунок 34" descr="https://frigato.ru/uploads/posts/2020-12/1606993807_1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57554" y="5500702"/>
            <a:ext cx="1428760" cy="1139631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28596" y="1000109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Сказка Волшебная иголочка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14488"/>
            <a:ext cx="4082030" cy="488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44_full_hd_wallpa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857224" y="214290"/>
            <a:ext cx="7358114" cy="57888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2800" b="1" dirty="0">
              <a:ln w="1905"/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семинар1\image (1).pn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642910" y="857232"/>
            <a:ext cx="30718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к\AppData\Local\Temp\Rar$DIa0.373\1647607561196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l="3818" t="3125" r="2253" b="7291"/>
          <a:stretch>
            <a:fillRect/>
          </a:stretch>
        </p:blipFill>
        <p:spPr bwMode="auto">
          <a:xfrm>
            <a:off x="4857752" y="3643314"/>
            <a:ext cx="3960656" cy="2838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8" name="AutoShape 2" descr="https://avatars.mds.yandex.net/i?id=2a00000179e2842c125c53688b4081b5b1be-4585695-images-thumbs&amp;ref=rim&amp;n=33&amp;w=276&amp;h=1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ds04.infourok.ru/uploads/ex/11e8/0005de47-117dbc3a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s://ds04.infourok.ru/uploads/ex/11e8/0005de47-117dbc3a/img13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l="50782" t="54167" r="5468" b="4166"/>
          <a:stretch>
            <a:fillRect/>
          </a:stretch>
        </p:blipFill>
        <p:spPr bwMode="auto">
          <a:xfrm>
            <a:off x="571472" y="3857628"/>
            <a:ext cx="370048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Методист\Favorites\Desktop\1647607561185.jpg"/>
          <p:cNvPicPr>
            <a:picLocks noChangeAspect="1" noChangeArrowheads="1"/>
          </p:cNvPicPr>
          <p:nvPr/>
        </p:nvPicPr>
        <p:blipFill>
          <a:blip r:embed="rId6" cstate="print">
            <a:lum contrast="40000"/>
          </a:blip>
          <a:srcRect l="2327" t="4114" r="3650" b="7445"/>
          <a:stretch>
            <a:fillRect/>
          </a:stretch>
        </p:blipFill>
        <p:spPr bwMode="auto">
          <a:xfrm>
            <a:off x="4860032" y="908720"/>
            <a:ext cx="355686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272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 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пк</cp:lastModifiedBy>
  <cp:revision>206</cp:revision>
  <dcterms:created xsi:type="dcterms:W3CDTF">2019-12-12T13:32:20Z</dcterms:created>
  <dcterms:modified xsi:type="dcterms:W3CDTF">2022-10-20T12:47:31Z</dcterms:modified>
</cp:coreProperties>
</file>